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0"/>
  </p:notesMasterIdLst>
  <p:sldIdLst>
    <p:sldId id="271" r:id="rId2"/>
    <p:sldId id="328" r:id="rId3"/>
    <p:sldId id="329" r:id="rId4"/>
    <p:sldId id="330" r:id="rId5"/>
    <p:sldId id="331" r:id="rId6"/>
    <p:sldId id="332" r:id="rId7"/>
    <p:sldId id="333" r:id="rId8"/>
    <p:sldId id="28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VT" initials="GV" lastIdx="1" clrIdx="0">
    <p:extLst>
      <p:ext uri="{19B8F6BF-5375-455C-9EA6-DF929625EA0E}">
        <p15:presenceInfo xmlns:p15="http://schemas.microsoft.com/office/powerpoint/2012/main" userId="67b2f91bbd62e33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43C87C-AE07-4B15-9114-5F0E98545F8A}" v="64" dt="2020-09-24T20:52:39.6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7" autoAdjust="0"/>
    <p:restoredTop sz="85714" autoAdjust="0"/>
  </p:normalViewPr>
  <p:slideViewPr>
    <p:cSldViewPr snapToGrid="0">
      <p:cViewPr varScale="1">
        <p:scale>
          <a:sx n="74" d="100"/>
          <a:sy n="74" d="100"/>
        </p:scale>
        <p:origin x="72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3D06E-D880-4630-85C6-508F7CA16EC0}" type="datetimeFigureOut">
              <a:rPr lang="es-ES" smtClean="0"/>
              <a:t>28/09/2020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D93026-1E8D-47D2-B9FC-F3B11254A40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8205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6692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2198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9066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2791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2438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5601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2265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0560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00B27-DE4C-4B9E-BB11-B9027034A00F}" type="datetimeFigureOut">
              <a:rPr lang="en-US" smtClean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7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35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016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14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368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881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479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375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59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68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44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193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518" y="2330166"/>
            <a:ext cx="7638964" cy="2197668"/>
          </a:xfrm>
        </p:spPr>
        <p:txBody>
          <a:bodyPr/>
          <a:lstStyle/>
          <a:p>
            <a:pPr algn="ctr"/>
            <a:r>
              <a:rPr lang="es-ES" dirty="0" err="1">
                <a:solidFill>
                  <a:srgbClr val="FF0000"/>
                </a:solidFill>
              </a:rPr>
              <a:t>Optimization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 err="1">
                <a:solidFill>
                  <a:srgbClr val="FF0000"/>
                </a:solidFill>
              </a:rPr>
              <a:t>Functions</a:t>
            </a:r>
            <a:r>
              <a:rPr lang="es-ES" dirty="0">
                <a:solidFill>
                  <a:srgbClr val="FF0000"/>
                </a:solidFill>
              </a:rPr>
              <a:t> &amp; </a:t>
            </a:r>
            <a:r>
              <a:rPr lang="es-ES" dirty="0" err="1">
                <a:solidFill>
                  <a:srgbClr val="FF0000"/>
                </a:solidFill>
              </a:rPr>
              <a:t>Regularization</a:t>
            </a:r>
            <a:endParaRPr lang="es-E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06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Función de optimización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C32347-2768-4429-A5D2-143EBF06F668}"/>
              </a:ext>
            </a:extLst>
          </p:cNvPr>
          <p:cNvSpPr/>
          <p:nvPr/>
        </p:nvSpPr>
        <p:spPr>
          <a:xfrm>
            <a:off x="838199" y="1584246"/>
            <a:ext cx="410728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Los optimizadores son algoritmos/métodos usados para cambiar los atributos del modelo de aprendizaje.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 las redes neuronales, un optimizador cambia los pesos (W) y ratio de aprendizaje (Learning </a:t>
            </a:r>
            <a:r>
              <a:rPr lang="es-ES" dirty="0" err="1"/>
              <a:t>Rate</a:t>
            </a:r>
            <a:r>
              <a:rPr lang="es-ES" dirty="0"/>
              <a:t>) para reducir la pérdida (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losses</a:t>
            </a:r>
            <a:r>
              <a:rPr lang="es-ES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Son responsables de reducir la pérdida y de proveer la precisión más alta posible.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pérdida es un número que representa el valor de la función objetivo a </a:t>
            </a:r>
            <a:r>
              <a:rPr lang="es-ES" b="1" dirty="0"/>
              <a:t>minimizar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5DA84E80-2999-4D81-BE04-D02837D36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350" y="1454150"/>
            <a:ext cx="5505450" cy="503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472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673359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FF0000"/>
                </a:solidFill>
              </a:rPr>
              <a:t>Algoritmos de optimización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C32347-2768-4429-A5D2-143EBF06F668}"/>
              </a:ext>
            </a:extLst>
          </p:cNvPr>
          <p:cNvSpPr/>
          <p:nvPr/>
        </p:nvSpPr>
        <p:spPr>
          <a:xfrm>
            <a:off x="838199" y="1859339"/>
            <a:ext cx="410728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 err="1"/>
              <a:t>Gradient</a:t>
            </a:r>
            <a:r>
              <a:rPr lang="es-ES" b="1" dirty="0"/>
              <a:t> </a:t>
            </a:r>
            <a:r>
              <a:rPr lang="es-ES" b="1" dirty="0" err="1"/>
              <a:t>Descent</a:t>
            </a:r>
            <a:endParaRPr lang="es-E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 err="1"/>
              <a:t>Stochastic</a:t>
            </a:r>
            <a:r>
              <a:rPr lang="es-ES" b="1" dirty="0"/>
              <a:t> </a:t>
            </a:r>
            <a:r>
              <a:rPr lang="es-ES" b="1" dirty="0" err="1"/>
              <a:t>Gradient</a:t>
            </a:r>
            <a:r>
              <a:rPr lang="es-ES" b="1" dirty="0"/>
              <a:t> </a:t>
            </a:r>
            <a:r>
              <a:rPr lang="es-ES" b="1" dirty="0" err="1"/>
              <a:t>Descent</a:t>
            </a:r>
            <a:endParaRPr lang="es-E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Mini-</a:t>
            </a:r>
            <a:r>
              <a:rPr lang="es-ES" b="1" dirty="0" err="1"/>
              <a:t>Batch</a:t>
            </a:r>
            <a:r>
              <a:rPr lang="es-ES" b="1" dirty="0"/>
              <a:t> </a:t>
            </a:r>
            <a:r>
              <a:rPr lang="es-ES" b="1" dirty="0" err="1"/>
              <a:t>Gradient</a:t>
            </a:r>
            <a:r>
              <a:rPr lang="es-ES" b="1" dirty="0"/>
              <a:t> </a:t>
            </a:r>
            <a:r>
              <a:rPr lang="es-ES" b="1" dirty="0" err="1"/>
              <a:t>Descent</a:t>
            </a:r>
            <a:endParaRPr lang="es-E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 err="1"/>
              <a:t>Momentum</a:t>
            </a:r>
            <a:endParaRPr lang="es-E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 err="1"/>
              <a:t>Nesterov</a:t>
            </a:r>
            <a:r>
              <a:rPr lang="es-ES" b="1" dirty="0"/>
              <a:t> </a:t>
            </a:r>
            <a:r>
              <a:rPr lang="es-ES" b="1" dirty="0" err="1"/>
              <a:t>Accelerated</a:t>
            </a:r>
            <a:r>
              <a:rPr lang="es-ES" b="1" dirty="0"/>
              <a:t> </a:t>
            </a:r>
            <a:r>
              <a:rPr lang="es-ES" b="1" dirty="0" err="1"/>
              <a:t>Gradient</a:t>
            </a:r>
            <a:endParaRPr lang="es-E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 err="1"/>
              <a:t>Adagrad</a:t>
            </a:r>
            <a:endParaRPr lang="es-E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 err="1"/>
              <a:t>AdaDelta</a:t>
            </a:r>
            <a:endParaRPr lang="es-E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Adam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(…)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2050" name="Picture 2" descr="Image for post">
            <a:extLst>
              <a:ext uri="{FF2B5EF4-FFF2-40B4-BE49-F238E27FC236}">
                <a16:creationId xmlns:a16="http://schemas.microsoft.com/office/drawing/2014/main" id="{4C25B767-960E-4D8B-8A40-D7B616BB076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4322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673359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FF0000"/>
                </a:solidFill>
              </a:rPr>
              <a:t>Algoritmos de optimización: ejemplos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C32347-2768-4429-A5D2-143EBF06F668}"/>
              </a:ext>
            </a:extLst>
          </p:cNvPr>
          <p:cNvSpPr/>
          <p:nvPr/>
        </p:nvSpPr>
        <p:spPr>
          <a:xfrm>
            <a:off x="921056" y="5359266"/>
            <a:ext cx="8408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b="1" dirty="0"/>
          </a:p>
          <a:p>
            <a:r>
              <a:rPr lang="es-ES" b="1" dirty="0"/>
              <a:t>https://www.tensorflow.org/api_docs/python/tf/keras/optimizers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C4ED01-9ADB-400A-86CF-00D90364B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338204"/>
            <a:ext cx="6163535" cy="8287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965C5A-0E49-4F39-B864-629047D580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9" y="2634342"/>
            <a:ext cx="6154009" cy="6954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B49B3B-BB75-439A-A210-928EDF0C5F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3728848"/>
            <a:ext cx="6163535" cy="889310"/>
          </a:xfrm>
          <a:prstGeom prst="rect">
            <a:avLst/>
          </a:prstGeom>
        </p:spPr>
      </p:pic>
      <p:pic>
        <p:nvPicPr>
          <p:cNvPr id="4099" name="Picture 3" descr="Valle largo | Interactive Chaos">
            <a:extLst>
              <a:ext uri="{FF2B5EF4-FFF2-40B4-BE49-F238E27FC236}">
                <a16:creationId xmlns:a16="http://schemas.microsoft.com/office/drawing/2014/main" id="{A568F244-A827-433C-8D8D-6B0476D5CF5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936" y="1542567"/>
            <a:ext cx="4616926" cy="357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670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673359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FF0000"/>
                </a:solidFill>
              </a:rPr>
              <a:t>Algoritmos de optimización: ejemplos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FCD17F-7A8B-4209-AB21-31062EABA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4297642"/>
            <a:ext cx="4458322" cy="809738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4ED4CECD-B174-4B7E-9FD8-9ED7C398D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878" y="1698445"/>
            <a:ext cx="5481148" cy="30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0367D5E-CB40-47CB-B5A1-794DA9B737B8}"/>
              </a:ext>
            </a:extLst>
          </p:cNvPr>
          <p:cNvSpPr txBox="1">
            <a:spLocks/>
          </p:cNvSpPr>
          <p:nvPr/>
        </p:nvSpPr>
        <p:spPr>
          <a:xfrm>
            <a:off x="7472713" y="5022349"/>
            <a:ext cx="3881086" cy="3366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rgbClr val="FF0000"/>
                </a:solidFill>
              </a:rPr>
              <a:t>Multinominal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 err="1">
                <a:solidFill>
                  <a:srgbClr val="FF0000"/>
                </a:solidFill>
              </a:rPr>
              <a:t>Logistic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 err="1">
                <a:solidFill>
                  <a:srgbClr val="FF0000"/>
                </a:solidFill>
              </a:rPr>
              <a:t>Classification</a:t>
            </a:r>
            <a:endParaRPr lang="es-ES" dirty="0">
              <a:solidFill>
                <a:srgbClr val="FF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D8D32B-6A50-4F22-9414-FE3B62F48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415" y="1912010"/>
            <a:ext cx="5923323" cy="21839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3DCF91-6E62-4AE3-8995-F660A7218D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857" y="5534100"/>
            <a:ext cx="4525006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687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Regularización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C32347-2768-4429-A5D2-143EBF06F668}"/>
              </a:ext>
            </a:extLst>
          </p:cNvPr>
          <p:cNvSpPr/>
          <p:nvPr/>
        </p:nvSpPr>
        <p:spPr>
          <a:xfrm>
            <a:off x="793736" y="1441648"/>
            <a:ext cx="443048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regularización permite aplicar penalizaciones a parámetros de aprendizaje.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 las redes neuronales, aplica penalizaciones de aprendizaje a los parámetros de cada capa durante la optimización.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Esas penalizaciones (valores numéricos) son sumados al valor del </a:t>
            </a:r>
            <a:r>
              <a:rPr lang="es-ES" dirty="0" err="1"/>
              <a:t>loss</a:t>
            </a:r>
            <a:r>
              <a:rPr lang="es-ES" dirty="0"/>
              <a:t> para así penalizar los cambios realizados.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Un ejemplo algo menos abstracto: podrían penalizarse los cambios de los pesos de las dos primeras capas ocultas de una red neuronal que no necesita de esas capas para el menor </a:t>
            </a:r>
            <a:r>
              <a:rPr lang="es-ES" dirty="0" err="1"/>
              <a:t>loss</a:t>
            </a:r>
            <a:r>
              <a:rPr lang="es-ES" dirty="0"/>
              <a:t> (o mayor </a:t>
            </a:r>
            <a:r>
              <a:rPr lang="es-ES" dirty="0" err="1"/>
              <a:t>accuracy</a:t>
            </a:r>
            <a:r>
              <a:rPr lang="es-ES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499CEC-A85B-4C2D-B005-9E065CC35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5887" y="571044"/>
            <a:ext cx="6129576" cy="3136860"/>
          </a:xfrm>
          <a:prstGeom prst="rect">
            <a:avLst/>
          </a:prstGeom>
        </p:spPr>
      </p:pic>
      <p:pic>
        <p:nvPicPr>
          <p:cNvPr id="6148" name="Picture 4" descr="TensorFlow - introducing both L2 regularization and dropout into the  network. Does it makes any sense? - Stack Overflow">
            <a:extLst>
              <a:ext uri="{FF2B5EF4-FFF2-40B4-BE49-F238E27FC236}">
                <a16:creationId xmlns:a16="http://schemas.microsoft.com/office/drawing/2014/main" id="{8EBABC2D-A572-490C-B7D1-904F3FEB9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887" y="4081450"/>
            <a:ext cx="6115170" cy="215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337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Regularización: </a:t>
            </a:r>
            <a:r>
              <a:rPr lang="es-ES" dirty="0" err="1">
                <a:solidFill>
                  <a:srgbClr val="FF0000"/>
                </a:solidFill>
              </a:rPr>
              <a:t>dropout</a:t>
            </a:r>
            <a:endParaRPr lang="es-ES" dirty="0">
              <a:solidFill>
                <a:srgbClr val="FF0000"/>
              </a:solidFill>
            </a:endParaRPr>
          </a:p>
        </p:txBody>
      </p:sp>
      <p:pic>
        <p:nvPicPr>
          <p:cNvPr id="7170" name="Picture 2" descr="Understanding Dropout. One particular layers that are useful… | by Roan  Gylberth | Konvergen.AI | Medium">
            <a:extLst>
              <a:ext uri="{FF2B5EF4-FFF2-40B4-BE49-F238E27FC236}">
                <a16:creationId xmlns:a16="http://schemas.microsoft.com/office/drawing/2014/main" id="{290AD610-1930-48AF-9676-EBF592DE5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838" y="1523061"/>
            <a:ext cx="8750324" cy="4602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725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5295" y="2766218"/>
            <a:ext cx="3661409" cy="1325563"/>
          </a:xfrm>
        </p:spPr>
        <p:txBody>
          <a:bodyPr>
            <a:normAutofit/>
          </a:bodyPr>
          <a:lstStyle/>
          <a:p>
            <a:pPr algn="ctr"/>
            <a:r>
              <a:rPr lang="es-ES" dirty="0">
                <a:solidFill>
                  <a:schemeClr val="accent1"/>
                </a:solidFill>
              </a:rPr>
              <a:t>Preguntas</a:t>
            </a:r>
          </a:p>
        </p:txBody>
      </p:sp>
    </p:spTree>
    <p:extLst>
      <p:ext uri="{BB962C8B-B14F-4D97-AF65-F5344CB8AC3E}">
        <p14:creationId xmlns:p14="http://schemas.microsoft.com/office/powerpoint/2010/main" val="1129475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8313</TotalTime>
  <Words>233</Words>
  <Application>Microsoft Office PowerPoint</Application>
  <PresentationFormat>Widescreen</PresentationFormat>
  <Paragraphs>42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Optimization Functions &amp; Regularization</vt:lpstr>
      <vt:lpstr>Función de optimización</vt:lpstr>
      <vt:lpstr>Algoritmos de optimización</vt:lpstr>
      <vt:lpstr>Algoritmos de optimización: ejemplos</vt:lpstr>
      <vt:lpstr>Algoritmos de optimización: ejemplos</vt:lpstr>
      <vt:lpstr>Regularización</vt:lpstr>
      <vt:lpstr>Regularización: dropout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VT</dc:creator>
  <cp:lastModifiedBy>Gabriel VT</cp:lastModifiedBy>
  <cp:revision>116</cp:revision>
  <dcterms:created xsi:type="dcterms:W3CDTF">2020-05-12T19:48:30Z</dcterms:created>
  <dcterms:modified xsi:type="dcterms:W3CDTF">2020-09-28T21:06:34Z</dcterms:modified>
</cp:coreProperties>
</file>